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8f8f160f4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8f8f160f4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8f8f160f4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8f8f160f4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f8f160f4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f8f160f4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f8f160f4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f8f160f4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a8d1752b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a8d1752b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f8f160f4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f8f160f4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f8f160f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f8f160f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a8d1752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a8d1752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8f8f160f4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8f8f160f4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8f8f160f4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8f8f160f4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a3cc457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a3cc457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f8f160f4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f8f160f4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ea3cc457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ea3cc457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a8d1752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a8d1752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f8f160f4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f8f160f4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a8d1752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a8d1752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f8f160f4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f8f160f4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f8f160f4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f8f160f4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8f8f160f4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8f8f160f4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jpg"/><Relationship Id="rId4" Type="http://schemas.openxmlformats.org/officeDocument/2006/relationships/image" Target="../media/image10.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10.png"/><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10.png"/><Relationship Id="rId6"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9.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mailto:popikeyshen@gmail.com" TargetMode="External"/><Relationship Id="rId4" Type="http://schemas.openxmlformats.org/officeDocument/2006/relationships/image" Target="../media/image10.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99105" y="1493625"/>
            <a:ext cx="3701400" cy="994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uk" sz="4400"/>
              <a:t>IGARSS</a:t>
            </a:r>
            <a:endParaRPr sz="4400"/>
          </a:p>
          <a:p>
            <a:pPr indent="0" lvl="0" marL="0" rtl="0" algn="ctr">
              <a:spcBef>
                <a:spcPts val="0"/>
              </a:spcBef>
              <a:spcAft>
                <a:spcPts val="0"/>
              </a:spcAft>
              <a:buNone/>
            </a:pPr>
            <a:r>
              <a:rPr lang="uk" sz="2400"/>
              <a:t>7-12 July 2024</a:t>
            </a:r>
            <a:endParaRPr sz="2400"/>
          </a:p>
        </p:txBody>
      </p:sp>
      <p:pic>
        <p:nvPicPr>
          <p:cNvPr id="55" name="Google Shape;55;p13"/>
          <p:cNvPicPr preferRelativeResize="0"/>
          <p:nvPr/>
        </p:nvPicPr>
        <p:blipFill>
          <a:blip r:embed="rId3">
            <a:alphaModFix/>
          </a:blip>
          <a:stretch>
            <a:fillRect/>
          </a:stretch>
        </p:blipFill>
        <p:spPr>
          <a:xfrm>
            <a:off x="1649925" y="814075"/>
            <a:ext cx="1095875" cy="452950"/>
          </a:xfrm>
          <a:prstGeom prst="rect">
            <a:avLst/>
          </a:prstGeom>
          <a:noFill/>
          <a:ln>
            <a:noFill/>
          </a:ln>
        </p:spPr>
      </p:pic>
      <p:sp>
        <p:nvSpPr>
          <p:cNvPr id="56" name="Google Shape;56;p13"/>
          <p:cNvSpPr txBox="1"/>
          <p:nvPr>
            <p:ph type="ctrTitle"/>
          </p:nvPr>
        </p:nvSpPr>
        <p:spPr>
          <a:xfrm>
            <a:off x="788700" y="2681175"/>
            <a:ext cx="7618800" cy="1038900"/>
          </a:xfrm>
          <a:prstGeom prst="rect">
            <a:avLst/>
          </a:prstGeom>
        </p:spPr>
        <p:txBody>
          <a:bodyPr anchorCtr="0" anchor="b" bIns="91425" lIns="91425" spcFirstLastPara="1" rIns="91425" wrap="square" tIns="91425">
            <a:noAutofit/>
          </a:bodyPr>
          <a:lstStyle/>
          <a:p>
            <a:pPr indent="0" lvl="0" marL="0" rtl="0" algn="ctr">
              <a:lnSpc>
                <a:spcPct val="115000"/>
              </a:lnSpc>
              <a:spcBef>
                <a:spcPts val="1400"/>
              </a:spcBef>
              <a:spcAft>
                <a:spcPts val="400"/>
              </a:spcAft>
              <a:buNone/>
            </a:pPr>
            <a:r>
              <a:rPr lang="uk" sz="3000"/>
              <a:t>Machine learning models for EOS SAT-1 satellite image enhancing</a:t>
            </a:r>
            <a:endParaRPr sz="3000"/>
          </a:p>
        </p:txBody>
      </p:sp>
      <p:sp>
        <p:nvSpPr>
          <p:cNvPr id="57" name="Google Shape;57;p13"/>
          <p:cNvSpPr txBox="1"/>
          <p:nvPr>
            <p:ph type="ctrTitle"/>
          </p:nvPr>
        </p:nvSpPr>
        <p:spPr>
          <a:xfrm>
            <a:off x="1109650" y="3885925"/>
            <a:ext cx="6436500" cy="529500"/>
          </a:xfrm>
          <a:prstGeom prst="rect">
            <a:avLst/>
          </a:prstGeom>
        </p:spPr>
        <p:txBody>
          <a:bodyPr anchorCtr="0" anchor="b" bIns="91425" lIns="91425" spcFirstLastPara="1" rIns="91425" wrap="square" tIns="91425">
            <a:noAutofit/>
          </a:bodyPr>
          <a:lstStyle/>
          <a:p>
            <a:pPr indent="0" lvl="0" marL="0" rtl="0" algn="ctr">
              <a:lnSpc>
                <a:spcPct val="115000"/>
              </a:lnSpc>
              <a:spcBef>
                <a:spcPts val="1400"/>
              </a:spcBef>
              <a:spcAft>
                <a:spcPts val="400"/>
              </a:spcAft>
              <a:buNone/>
            </a:pPr>
            <a:r>
              <a:rPr lang="uk" sz="1900"/>
              <a:t>First author: Viacheslav Popika              Paper ID: 4347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The difference</a:t>
            </a:r>
            <a:endParaRPr/>
          </a:p>
        </p:txBody>
      </p:sp>
      <p:pic>
        <p:nvPicPr>
          <p:cNvPr id="138" name="Google Shape;138;p22"/>
          <p:cNvPicPr preferRelativeResize="0"/>
          <p:nvPr/>
        </p:nvPicPr>
        <p:blipFill>
          <a:blip r:embed="rId3">
            <a:alphaModFix/>
          </a:blip>
          <a:stretch>
            <a:fillRect/>
          </a:stretch>
        </p:blipFill>
        <p:spPr>
          <a:xfrm>
            <a:off x="1025975" y="3434850"/>
            <a:ext cx="2030699" cy="1520050"/>
          </a:xfrm>
          <a:prstGeom prst="rect">
            <a:avLst/>
          </a:prstGeom>
          <a:noFill/>
          <a:ln>
            <a:noFill/>
          </a:ln>
        </p:spPr>
      </p:pic>
      <p:pic>
        <p:nvPicPr>
          <p:cNvPr id="139" name="Google Shape;139;p22"/>
          <p:cNvPicPr preferRelativeResize="0"/>
          <p:nvPr/>
        </p:nvPicPr>
        <p:blipFill>
          <a:blip r:embed="rId4">
            <a:alphaModFix/>
          </a:blip>
          <a:stretch>
            <a:fillRect/>
          </a:stretch>
        </p:blipFill>
        <p:spPr>
          <a:xfrm>
            <a:off x="5798475" y="3434850"/>
            <a:ext cx="2030700" cy="1520050"/>
          </a:xfrm>
          <a:prstGeom prst="rect">
            <a:avLst/>
          </a:prstGeom>
          <a:noFill/>
          <a:ln>
            <a:noFill/>
          </a:ln>
        </p:spPr>
      </p:pic>
      <p:pic>
        <p:nvPicPr>
          <p:cNvPr id="140" name="Google Shape;140;p22"/>
          <p:cNvPicPr preferRelativeResize="0"/>
          <p:nvPr/>
        </p:nvPicPr>
        <p:blipFill>
          <a:blip r:embed="rId5">
            <a:alphaModFix/>
          </a:blip>
          <a:stretch>
            <a:fillRect/>
          </a:stretch>
        </p:blipFill>
        <p:spPr>
          <a:xfrm>
            <a:off x="925700" y="1644150"/>
            <a:ext cx="2231200" cy="1667900"/>
          </a:xfrm>
          <a:prstGeom prst="rect">
            <a:avLst/>
          </a:prstGeom>
          <a:noFill/>
          <a:ln>
            <a:noFill/>
          </a:ln>
        </p:spPr>
      </p:pic>
      <p:pic>
        <p:nvPicPr>
          <p:cNvPr id="141" name="Google Shape;141;p22"/>
          <p:cNvPicPr preferRelativeResize="0"/>
          <p:nvPr/>
        </p:nvPicPr>
        <p:blipFill>
          <a:blip r:embed="rId6">
            <a:alphaModFix/>
          </a:blip>
          <a:stretch>
            <a:fillRect/>
          </a:stretch>
        </p:blipFill>
        <p:spPr>
          <a:xfrm>
            <a:off x="5579025" y="1450662"/>
            <a:ext cx="2469575" cy="1814000"/>
          </a:xfrm>
          <a:prstGeom prst="rect">
            <a:avLst/>
          </a:prstGeom>
          <a:noFill/>
          <a:ln>
            <a:noFill/>
          </a:ln>
        </p:spPr>
      </p:pic>
      <p:pic>
        <p:nvPicPr>
          <p:cNvPr id="142" name="Google Shape;142;p22"/>
          <p:cNvPicPr preferRelativeResize="0"/>
          <p:nvPr/>
        </p:nvPicPr>
        <p:blipFill>
          <a:blip r:embed="rId7">
            <a:alphaModFix/>
          </a:blip>
          <a:stretch>
            <a:fillRect/>
          </a:stretch>
        </p:blipFill>
        <p:spPr>
          <a:xfrm>
            <a:off x="3330350" y="2351525"/>
            <a:ext cx="2219325" cy="1571625"/>
          </a:xfrm>
          <a:prstGeom prst="rect">
            <a:avLst/>
          </a:prstGeom>
          <a:noFill/>
          <a:ln>
            <a:noFill/>
          </a:ln>
        </p:spPr>
      </p:pic>
      <p:pic>
        <p:nvPicPr>
          <p:cNvPr id="143" name="Google Shape;143;p22"/>
          <p:cNvPicPr preferRelativeResize="0"/>
          <p:nvPr/>
        </p:nvPicPr>
        <p:blipFill>
          <a:blip r:embed="rId8">
            <a:alphaModFix/>
          </a:blip>
          <a:stretch>
            <a:fillRect/>
          </a:stretch>
        </p:blipFill>
        <p:spPr>
          <a:xfrm>
            <a:off x="7939898" y="192902"/>
            <a:ext cx="932750" cy="632101"/>
          </a:xfrm>
          <a:prstGeom prst="rect">
            <a:avLst/>
          </a:prstGeom>
          <a:noFill/>
          <a:ln>
            <a:noFill/>
          </a:ln>
        </p:spPr>
      </p:pic>
      <p:pic>
        <p:nvPicPr>
          <p:cNvPr id="144" name="Google Shape;144;p22"/>
          <p:cNvPicPr preferRelativeResize="0"/>
          <p:nvPr/>
        </p:nvPicPr>
        <p:blipFill>
          <a:blip r:embed="rId9">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Part 2 - </a:t>
            </a:r>
            <a:r>
              <a:rPr lang="uk"/>
              <a:t>distortions by the neural network</a:t>
            </a:r>
            <a:endParaRPr/>
          </a:p>
        </p:txBody>
      </p:sp>
      <p:pic>
        <p:nvPicPr>
          <p:cNvPr id="150" name="Google Shape;150;p23"/>
          <p:cNvPicPr preferRelativeResize="0"/>
          <p:nvPr/>
        </p:nvPicPr>
        <p:blipFill>
          <a:blip r:embed="rId3">
            <a:alphaModFix/>
          </a:blip>
          <a:stretch>
            <a:fillRect/>
          </a:stretch>
        </p:blipFill>
        <p:spPr>
          <a:xfrm>
            <a:off x="5800150" y="3313725"/>
            <a:ext cx="2421750" cy="1800951"/>
          </a:xfrm>
          <a:prstGeom prst="rect">
            <a:avLst/>
          </a:prstGeom>
          <a:noFill/>
          <a:ln>
            <a:noFill/>
          </a:ln>
        </p:spPr>
      </p:pic>
      <p:sp>
        <p:nvSpPr>
          <p:cNvPr id="151" name="Google Shape;15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dk1"/>
              </a:buClr>
              <a:buSzPts val="1800"/>
              <a:buAutoNum type="arabicPeriod"/>
            </a:pPr>
            <a:r>
              <a:rPr lang="uk">
                <a:solidFill>
                  <a:schemeClr val="dk1"/>
                </a:solidFill>
              </a:rPr>
              <a:t>If you choose a good architecture for super-resolution, have a large dataset, and train for a long time, you will achieve a very small error value, which is very good. </a:t>
            </a:r>
            <a:endParaRPr>
              <a:solidFill>
                <a:schemeClr val="dk1"/>
              </a:solidFill>
            </a:endParaRPr>
          </a:p>
          <a:p>
            <a:pPr indent="-342900" lvl="0" marL="457200" rtl="0" algn="l">
              <a:spcBef>
                <a:spcPts val="0"/>
              </a:spcBef>
              <a:spcAft>
                <a:spcPts val="0"/>
              </a:spcAft>
              <a:buClr>
                <a:schemeClr val="dk1"/>
              </a:buClr>
              <a:buSzPts val="1800"/>
              <a:buAutoNum type="arabicPeriod"/>
            </a:pPr>
            <a:r>
              <a:rPr lang="uk">
                <a:solidFill>
                  <a:schemeClr val="dk1"/>
                </a:solidFill>
              </a:rPr>
              <a:t>If you have a small dataset or do not train a large network long enough, you will have a high error value. </a:t>
            </a:r>
            <a:endParaRPr>
              <a:solidFill>
                <a:schemeClr val="dk1"/>
              </a:solidFill>
            </a:endParaRPr>
          </a:p>
          <a:p>
            <a:pPr indent="-342900" lvl="0" marL="457200" rtl="0" algn="l">
              <a:spcBef>
                <a:spcPts val="0"/>
              </a:spcBef>
              <a:spcAft>
                <a:spcPts val="0"/>
              </a:spcAft>
              <a:buClr>
                <a:schemeClr val="dk1"/>
              </a:buClr>
              <a:buSzPts val="1800"/>
              <a:buAutoNum type="arabicPeriod"/>
            </a:pPr>
            <a:r>
              <a:rPr lang="uk">
                <a:solidFill>
                  <a:schemeClr val="dk1"/>
                </a:solidFill>
              </a:rPr>
              <a:t>However, the loss function value will never be zero.</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457200" rtl="0" algn="l">
              <a:spcBef>
                <a:spcPts val="0"/>
              </a:spcBef>
              <a:spcAft>
                <a:spcPts val="0"/>
              </a:spcAft>
              <a:buNone/>
            </a:pPr>
            <a:r>
              <a:t/>
            </a:r>
            <a:endParaRPr/>
          </a:p>
        </p:txBody>
      </p:sp>
      <p:pic>
        <p:nvPicPr>
          <p:cNvPr id="152" name="Google Shape;152;p23"/>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53" name="Google Shape;153;p23"/>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Solving the problem</a:t>
            </a:r>
            <a:endParaRPr/>
          </a:p>
        </p:txBody>
      </p:sp>
      <p:sp>
        <p:nvSpPr>
          <p:cNvPr id="159" name="Google Shape;15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500">
                <a:solidFill>
                  <a:schemeClr val="dk1"/>
                </a:solidFill>
              </a:rPr>
              <a:t>We can train better neural networks, train them for longer periods, and use larger datasets but it can be endless game.</a:t>
            </a:r>
            <a:endParaRPr sz="1500">
              <a:solidFill>
                <a:schemeClr val="dk1"/>
              </a:solidFill>
            </a:endParaRPr>
          </a:p>
          <a:p>
            <a:pPr indent="0" lvl="0" marL="0" rtl="0" algn="l">
              <a:spcBef>
                <a:spcPts val="1200"/>
              </a:spcBef>
              <a:spcAft>
                <a:spcPts val="0"/>
              </a:spcAft>
              <a:buNone/>
            </a:pPr>
            <a:r>
              <a:rPr lang="uk" sz="1500">
                <a:solidFill>
                  <a:schemeClr val="dk1"/>
                </a:solidFill>
              </a:rPr>
              <a:t>However, we can also find an alternative approach.</a:t>
            </a:r>
            <a:endParaRPr sz="1500">
              <a:solidFill>
                <a:schemeClr val="dk1"/>
              </a:solidFill>
            </a:endParaRPr>
          </a:p>
          <a:p>
            <a:pPr indent="0" lvl="0" marL="0" rtl="0" algn="l">
              <a:spcBef>
                <a:spcPts val="1200"/>
              </a:spcBef>
              <a:spcAft>
                <a:spcPts val="0"/>
              </a:spcAft>
              <a:buNone/>
            </a:pPr>
            <a:r>
              <a:rPr lang="uk" sz="1500">
                <a:solidFill>
                  <a:schemeClr val="dk1"/>
                </a:solidFill>
              </a:rPr>
              <a:t>For example, if the average value has increased or decreased, we can simply calculate the average value of the new image and multiply it by a coefficient so that our new image has the same average as the original. But this has a drawback - it does not affect the local difference.</a:t>
            </a:r>
            <a:endParaRPr sz="1500">
              <a:solidFill>
                <a:schemeClr val="dk1"/>
              </a:solidFill>
            </a:endParaRPr>
          </a:p>
          <a:p>
            <a:pPr indent="0" lvl="0" marL="0" rtl="0" algn="l">
              <a:spcBef>
                <a:spcPts val="1200"/>
              </a:spcBef>
              <a:spcAft>
                <a:spcPts val="0"/>
              </a:spcAft>
              <a:buNone/>
            </a:pPr>
            <a:r>
              <a:t/>
            </a:r>
            <a:endParaRPr sz="15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60" name="Google Shape;160;p24"/>
          <p:cNvPicPr preferRelativeResize="0"/>
          <p:nvPr/>
        </p:nvPicPr>
        <p:blipFill>
          <a:blip r:embed="rId3">
            <a:alphaModFix/>
          </a:blip>
          <a:stretch>
            <a:fillRect/>
          </a:stretch>
        </p:blipFill>
        <p:spPr>
          <a:xfrm>
            <a:off x="7939898" y="192902"/>
            <a:ext cx="932750" cy="632101"/>
          </a:xfrm>
          <a:prstGeom prst="rect">
            <a:avLst/>
          </a:prstGeom>
          <a:noFill/>
          <a:ln>
            <a:noFill/>
          </a:ln>
        </p:spPr>
      </p:pic>
      <p:pic>
        <p:nvPicPr>
          <p:cNvPr id="161" name="Google Shape;161;p24"/>
          <p:cNvPicPr preferRelativeResize="0"/>
          <p:nvPr/>
        </p:nvPicPr>
        <p:blipFill>
          <a:blip r:embed="rId4">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Solving the problem</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uk" sz="1500">
                <a:solidFill>
                  <a:schemeClr val="dk1"/>
                </a:solidFill>
              </a:rPr>
              <a:t>We can also apply the histogram matching algorithm. </a:t>
            </a:r>
            <a:endParaRPr sz="1500">
              <a:solidFill>
                <a:schemeClr val="dk1"/>
              </a:solidFill>
            </a:endParaRPr>
          </a:p>
          <a:p>
            <a:pPr indent="0" lvl="0" marL="0" rtl="0" algn="l">
              <a:spcBef>
                <a:spcPts val="1200"/>
              </a:spcBef>
              <a:spcAft>
                <a:spcPts val="1200"/>
              </a:spcAft>
              <a:buNone/>
            </a:pPr>
            <a:r>
              <a:rPr lang="uk" sz="1500">
                <a:solidFill>
                  <a:schemeClr val="dk1"/>
                </a:solidFill>
              </a:rPr>
              <a:t>However, although it makes the histograms identical and the images visually similar, pixel-wise metrics such as SSIM will show a significant difference between the images before and after.</a:t>
            </a:r>
            <a:endParaRPr>
              <a:solidFill>
                <a:schemeClr val="dk1"/>
              </a:solidFill>
            </a:endParaRPr>
          </a:p>
        </p:txBody>
      </p:sp>
      <p:pic>
        <p:nvPicPr>
          <p:cNvPr id="168" name="Google Shape;168;p25"/>
          <p:cNvPicPr preferRelativeResize="0"/>
          <p:nvPr/>
        </p:nvPicPr>
        <p:blipFill>
          <a:blip r:embed="rId3">
            <a:alphaModFix/>
          </a:blip>
          <a:stretch>
            <a:fillRect/>
          </a:stretch>
        </p:blipFill>
        <p:spPr>
          <a:xfrm>
            <a:off x="3413825" y="2571743"/>
            <a:ext cx="2911125" cy="1950475"/>
          </a:xfrm>
          <a:prstGeom prst="rect">
            <a:avLst/>
          </a:prstGeom>
          <a:noFill/>
          <a:ln>
            <a:noFill/>
          </a:ln>
        </p:spPr>
      </p:pic>
      <p:pic>
        <p:nvPicPr>
          <p:cNvPr id="169" name="Google Shape;169;p25"/>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70" name="Google Shape;170;p25"/>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After processing</a:t>
            </a:r>
            <a:endParaRPr/>
          </a:p>
        </p:txBody>
      </p:sp>
      <p:pic>
        <p:nvPicPr>
          <p:cNvPr id="176" name="Google Shape;176;p26"/>
          <p:cNvPicPr preferRelativeResize="0"/>
          <p:nvPr/>
        </p:nvPicPr>
        <p:blipFill>
          <a:blip r:embed="rId3">
            <a:alphaModFix/>
          </a:blip>
          <a:stretch>
            <a:fillRect/>
          </a:stretch>
        </p:blipFill>
        <p:spPr>
          <a:xfrm>
            <a:off x="1795675" y="1053700"/>
            <a:ext cx="4486026" cy="4486026"/>
          </a:xfrm>
          <a:prstGeom prst="rect">
            <a:avLst/>
          </a:prstGeom>
          <a:noFill/>
          <a:ln>
            <a:noFill/>
          </a:ln>
        </p:spPr>
      </p:pic>
      <p:pic>
        <p:nvPicPr>
          <p:cNvPr id="177" name="Google Shape;177;p26"/>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78" name="Google Shape;178;p26"/>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Results</a:t>
            </a:r>
            <a:endParaRPr/>
          </a:p>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3845522" y="931300"/>
            <a:ext cx="3825249" cy="3990902"/>
          </a:xfrm>
          <a:prstGeom prst="rect">
            <a:avLst/>
          </a:prstGeom>
          <a:noFill/>
          <a:ln>
            <a:noFill/>
          </a:ln>
        </p:spPr>
      </p:pic>
      <p:sp>
        <p:nvSpPr>
          <p:cNvPr id="185" name="Google Shape;185;p27"/>
          <p:cNvSpPr txBox="1"/>
          <p:nvPr/>
        </p:nvSpPr>
        <p:spPr>
          <a:xfrm>
            <a:off x="311700" y="1979625"/>
            <a:ext cx="36378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t>Visual comparisons of the proposed method with other SR methods on a panchromatic image:</a:t>
            </a:r>
            <a:endParaRPr/>
          </a:p>
          <a:p>
            <a:pPr indent="0" lvl="0" marL="0" rtl="0" algn="l">
              <a:spcBef>
                <a:spcPts val="0"/>
              </a:spcBef>
              <a:spcAft>
                <a:spcPts val="0"/>
              </a:spcAft>
              <a:buNone/>
            </a:pPr>
            <a:r>
              <a:rPr lang="uk"/>
              <a:t>a) original low resolution image </a:t>
            </a:r>
            <a:endParaRPr/>
          </a:p>
          <a:p>
            <a:pPr indent="0" lvl="0" marL="0" rtl="0" algn="l">
              <a:spcBef>
                <a:spcPts val="0"/>
              </a:spcBef>
              <a:spcAft>
                <a:spcPts val="0"/>
              </a:spcAft>
              <a:buNone/>
            </a:pPr>
            <a:r>
              <a:rPr lang="uk"/>
              <a:t>b) EDSR[7]</a:t>
            </a:r>
            <a:endParaRPr/>
          </a:p>
          <a:p>
            <a:pPr indent="0" lvl="0" marL="0" rtl="0" algn="l">
              <a:spcBef>
                <a:spcPts val="0"/>
              </a:spcBef>
              <a:spcAft>
                <a:spcPts val="0"/>
              </a:spcAft>
              <a:buNone/>
            </a:pPr>
            <a:r>
              <a:rPr lang="uk"/>
              <a:t>c) SRGAN[1] (standard) </a:t>
            </a:r>
            <a:endParaRPr/>
          </a:p>
          <a:p>
            <a:pPr indent="0" lvl="0" marL="0" rtl="0" algn="l">
              <a:spcBef>
                <a:spcPts val="0"/>
              </a:spcBef>
              <a:spcAft>
                <a:spcPts val="0"/>
              </a:spcAft>
              <a:buNone/>
            </a:pPr>
            <a:r>
              <a:rPr lang="uk"/>
              <a:t>d) our</a:t>
            </a:r>
            <a:endParaRPr/>
          </a:p>
        </p:txBody>
      </p:sp>
      <p:pic>
        <p:nvPicPr>
          <p:cNvPr id="186" name="Google Shape;186;p27"/>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87" name="Google Shape;187;p27"/>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Results</a:t>
            </a:r>
            <a:endParaRPr/>
          </a:p>
        </p:txBody>
      </p:sp>
      <p:sp>
        <p:nvSpPr>
          <p:cNvPr id="193" name="Google Shape;19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uk">
                <a:solidFill>
                  <a:schemeClr val="dk1"/>
                </a:solidFill>
              </a:rPr>
              <a:t>Before								 After</a:t>
            </a:r>
            <a:endParaRPr>
              <a:solidFill>
                <a:schemeClr val="dk1"/>
              </a:solidFill>
            </a:endParaRPr>
          </a:p>
          <a:p>
            <a:pPr indent="0" lvl="0" marL="0" rtl="0" algn="l">
              <a:spcBef>
                <a:spcPts val="1200"/>
              </a:spcBef>
              <a:spcAft>
                <a:spcPts val="1200"/>
              </a:spcAft>
              <a:buNone/>
            </a:pPr>
            <a:r>
              <a:t/>
            </a:r>
            <a:endParaRPr/>
          </a:p>
        </p:txBody>
      </p:sp>
      <p:pic>
        <p:nvPicPr>
          <p:cNvPr id="194" name="Google Shape;194;p28"/>
          <p:cNvPicPr preferRelativeResize="0"/>
          <p:nvPr/>
        </p:nvPicPr>
        <p:blipFill>
          <a:blip r:embed="rId3">
            <a:alphaModFix/>
          </a:blip>
          <a:stretch>
            <a:fillRect/>
          </a:stretch>
        </p:blipFill>
        <p:spPr>
          <a:xfrm>
            <a:off x="262075" y="1507450"/>
            <a:ext cx="4180796" cy="3235625"/>
          </a:xfrm>
          <a:prstGeom prst="rect">
            <a:avLst/>
          </a:prstGeom>
          <a:noFill/>
          <a:ln>
            <a:noFill/>
          </a:ln>
        </p:spPr>
      </p:pic>
      <p:pic>
        <p:nvPicPr>
          <p:cNvPr id="195" name="Google Shape;195;p28"/>
          <p:cNvPicPr preferRelativeResize="0"/>
          <p:nvPr/>
        </p:nvPicPr>
        <p:blipFill>
          <a:blip r:embed="rId4">
            <a:alphaModFix/>
          </a:blip>
          <a:stretch>
            <a:fillRect/>
          </a:stretch>
        </p:blipFill>
        <p:spPr>
          <a:xfrm>
            <a:off x="4572000" y="1507450"/>
            <a:ext cx="4142149" cy="3235624"/>
          </a:xfrm>
          <a:prstGeom prst="rect">
            <a:avLst/>
          </a:prstGeom>
          <a:noFill/>
          <a:ln>
            <a:noFill/>
          </a:ln>
        </p:spPr>
      </p:pic>
      <p:pic>
        <p:nvPicPr>
          <p:cNvPr id="196" name="Google Shape;196;p28"/>
          <p:cNvPicPr preferRelativeResize="0"/>
          <p:nvPr/>
        </p:nvPicPr>
        <p:blipFill>
          <a:blip r:embed="rId5">
            <a:alphaModFix/>
          </a:blip>
          <a:stretch>
            <a:fillRect/>
          </a:stretch>
        </p:blipFill>
        <p:spPr>
          <a:xfrm>
            <a:off x="7939898" y="192902"/>
            <a:ext cx="932750" cy="632101"/>
          </a:xfrm>
          <a:prstGeom prst="rect">
            <a:avLst/>
          </a:prstGeom>
          <a:noFill/>
          <a:ln>
            <a:noFill/>
          </a:ln>
        </p:spPr>
      </p:pic>
      <p:pic>
        <p:nvPicPr>
          <p:cNvPr id="197" name="Google Shape;197;p28"/>
          <p:cNvPicPr preferRelativeResize="0"/>
          <p:nvPr/>
        </p:nvPicPr>
        <p:blipFill>
          <a:blip r:embed="rId6">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R</a:t>
            </a:r>
            <a:r>
              <a:rPr lang="uk"/>
              <a:t>esults</a:t>
            </a:r>
            <a:endParaRPr/>
          </a:p>
        </p:txBody>
      </p:sp>
      <p:sp>
        <p:nvSpPr>
          <p:cNvPr id="203" name="Google Shape;203;p29"/>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uk">
                <a:solidFill>
                  <a:schemeClr val="dk1"/>
                </a:solidFill>
              </a:rPr>
              <a:t>Before								After</a:t>
            </a:r>
            <a:endParaRPr>
              <a:solidFill>
                <a:schemeClr val="dk1"/>
              </a:solidFill>
            </a:endParaRPr>
          </a:p>
        </p:txBody>
      </p:sp>
      <p:pic>
        <p:nvPicPr>
          <p:cNvPr id="204" name="Google Shape;204;p29"/>
          <p:cNvPicPr preferRelativeResize="0"/>
          <p:nvPr/>
        </p:nvPicPr>
        <p:blipFill>
          <a:blip r:embed="rId3">
            <a:alphaModFix/>
          </a:blip>
          <a:stretch>
            <a:fillRect/>
          </a:stretch>
        </p:blipFill>
        <p:spPr>
          <a:xfrm>
            <a:off x="4179525" y="1774625"/>
            <a:ext cx="2829749" cy="2437325"/>
          </a:xfrm>
          <a:prstGeom prst="rect">
            <a:avLst/>
          </a:prstGeom>
          <a:noFill/>
          <a:ln>
            <a:noFill/>
          </a:ln>
        </p:spPr>
      </p:pic>
      <p:pic>
        <p:nvPicPr>
          <p:cNvPr id="205" name="Google Shape;205;p29"/>
          <p:cNvPicPr preferRelativeResize="0"/>
          <p:nvPr/>
        </p:nvPicPr>
        <p:blipFill>
          <a:blip r:embed="rId4">
            <a:alphaModFix/>
          </a:blip>
          <a:stretch>
            <a:fillRect/>
          </a:stretch>
        </p:blipFill>
        <p:spPr>
          <a:xfrm>
            <a:off x="937250" y="1822912"/>
            <a:ext cx="2607025" cy="2191350"/>
          </a:xfrm>
          <a:prstGeom prst="rect">
            <a:avLst/>
          </a:prstGeom>
          <a:noFill/>
          <a:ln>
            <a:noFill/>
          </a:ln>
        </p:spPr>
      </p:pic>
      <p:pic>
        <p:nvPicPr>
          <p:cNvPr id="206" name="Google Shape;206;p29"/>
          <p:cNvPicPr preferRelativeResize="0"/>
          <p:nvPr/>
        </p:nvPicPr>
        <p:blipFill>
          <a:blip r:embed="rId5">
            <a:alphaModFix/>
          </a:blip>
          <a:stretch>
            <a:fillRect/>
          </a:stretch>
        </p:blipFill>
        <p:spPr>
          <a:xfrm>
            <a:off x="7939898" y="192902"/>
            <a:ext cx="932750" cy="632101"/>
          </a:xfrm>
          <a:prstGeom prst="rect">
            <a:avLst/>
          </a:prstGeom>
          <a:noFill/>
          <a:ln>
            <a:noFill/>
          </a:ln>
        </p:spPr>
      </p:pic>
      <p:pic>
        <p:nvPicPr>
          <p:cNvPr id="207" name="Google Shape;207;p29"/>
          <p:cNvPicPr preferRelativeResize="0"/>
          <p:nvPr/>
        </p:nvPicPr>
        <p:blipFill>
          <a:blip r:embed="rId6">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In summary, our approach includes four stages.</a:t>
            </a:r>
            <a:endParaRPr/>
          </a:p>
        </p:txBody>
      </p:sp>
      <p:sp>
        <p:nvSpPr>
          <p:cNvPr id="213" name="Google Shape;213;p30"/>
          <p:cNvSpPr txBox="1"/>
          <p:nvPr/>
        </p:nvSpPr>
        <p:spPr>
          <a:xfrm>
            <a:off x="208900" y="1051750"/>
            <a:ext cx="86235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uk"/>
              <a:t>Stage 1</a:t>
            </a:r>
            <a:r>
              <a:rPr lang="uk"/>
              <a:t>: We train a distortion network, referred to as the "Distortion Network". </a:t>
            </a:r>
            <a:r>
              <a:rPr lang="uk"/>
              <a:t>The network is trained to approximate the high-resolution and quality features of the template onto our lower quality satellite image.</a:t>
            </a:r>
            <a:endParaRPr/>
          </a:p>
          <a:p>
            <a:pPr indent="0" lvl="0" marL="0" rtl="0" algn="l">
              <a:spcBef>
                <a:spcPts val="0"/>
              </a:spcBef>
              <a:spcAft>
                <a:spcPts val="0"/>
              </a:spcAft>
              <a:buNone/>
            </a:pPr>
            <a:r>
              <a:t/>
            </a:r>
            <a:endParaRPr/>
          </a:p>
          <a:p>
            <a:pPr indent="0" lvl="0" marL="0" rtl="0" algn="l">
              <a:spcBef>
                <a:spcPts val="0"/>
              </a:spcBef>
              <a:spcAft>
                <a:spcPts val="0"/>
              </a:spcAft>
              <a:buNone/>
            </a:pPr>
            <a:r>
              <a:rPr b="1" lang="uk">
                <a:solidFill>
                  <a:schemeClr val="dk1"/>
                </a:solidFill>
              </a:rPr>
              <a:t>Stage 2</a:t>
            </a:r>
            <a:r>
              <a:rPr lang="uk">
                <a:solidFill>
                  <a:schemeClr val="dk1"/>
                </a:solidFill>
              </a:rPr>
              <a:t>: In the next, we utilize the Distortion Network to generate training data by inputting a high-quality image dataset. The network then produces a diverse set of data with distortions analogous to those introduced by our distortion function.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uk">
                <a:solidFill>
                  <a:schemeClr val="dk1"/>
                </a:solidFill>
              </a:rPr>
              <a:t>Stage 3</a:t>
            </a:r>
            <a:r>
              <a:rPr lang="uk">
                <a:solidFill>
                  <a:schemeClr val="dk1"/>
                </a:solidFill>
              </a:rPr>
              <a:t>: In the third phase, we leverage both high-quality and low-quality datasets obtained through the Distortion Network. These datasets serve as inputs for training the Super-Resolution Generative Adversarial Network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uk">
                <a:solidFill>
                  <a:schemeClr val="dk1"/>
                </a:solidFill>
              </a:rPr>
              <a:t>Stage 4</a:t>
            </a:r>
            <a:r>
              <a:rPr lang="uk">
                <a:solidFill>
                  <a:schemeClr val="dk1"/>
                </a:solidFill>
              </a:rPr>
              <a:t>: The final stage focuses on post-processing the output image, addressing potential nonlinear changes introduced by the neural network.</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Metrics</a:t>
            </a:r>
            <a:endParaRPr/>
          </a:p>
        </p:txBody>
      </p:sp>
      <p:pic>
        <p:nvPicPr>
          <p:cNvPr id="219" name="Google Shape;219;p31"/>
          <p:cNvPicPr preferRelativeResize="0"/>
          <p:nvPr/>
        </p:nvPicPr>
        <p:blipFill>
          <a:blip r:embed="rId3">
            <a:alphaModFix/>
          </a:blip>
          <a:stretch>
            <a:fillRect/>
          </a:stretch>
        </p:blipFill>
        <p:spPr>
          <a:xfrm>
            <a:off x="539800" y="1351100"/>
            <a:ext cx="4032200" cy="4032200"/>
          </a:xfrm>
          <a:prstGeom prst="rect">
            <a:avLst/>
          </a:prstGeom>
          <a:noFill/>
          <a:ln>
            <a:noFill/>
          </a:ln>
        </p:spPr>
      </p:pic>
      <p:pic>
        <p:nvPicPr>
          <p:cNvPr id="220" name="Google Shape;220;p31"/>
          <p:cNvPicPr preferRelativeResize="0"/>
          <p:nvPr/>
        </p:nvPicPr>
        <p:blipFill>
          <a:blip r:embed="rId4">
            <a:alphaModFix/>
          </a:blip>
          <a:stretch>
            <a:fillRect/>
          </a:stretch>
        </p:blipFill>
        <p:spPr>
          <a:xfrm>
            <a:off x="4602113" y="1589460"/>
            <a:ext cx="3210750" cy="1206225"/>
          </a:xfrm>
          <a:prstGeom prst="rect">
            <a:avLst/>
          </a:prstGeom>
          <a:noFill/>
          <a:ln>
            <a:noFill/>
          </a:ln>
        </p:spPr>
      </p:pic>
      <p:pic>
        <p:nvPicPr>
          <p:cNvPr id="221" name="Google Shape;221;p31"/>
          <p:cNvPicPr preferRelativeResize="0"/>
          <p:nvPr/>
        </p:nvPicPr>
        <p:blipFill>
          <a:blip r:embed="rId5">
            <a:alphaModFix/>
          </a:blip>
          <a:stretch>
            <a:fillRect/>
          </a:stretch>
        </p:blipFill>
        <p:spPr>
          <a:xfrm>
            <a:off x="4521875" y="3078925"/>
            <a:ext cx="3270975" cy="905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Outline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dk1"/>
              </a:buClr>
              <a:buSzPts val="1400"/>
              <a:buAutoNum type="arabicPeriod"/>
            </a:pPr>
            <a:r>
              <a:rPr lang="uk" sz="1400">
                <a:solidFill>
                  <a:schemeClr val="dk1"/>
                </a:solidFill>
              </a:rPr>
              <a:t>EOS SAT-1</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Images from </a:t>
            </a:r>
            <a:r>
              <a:rPr lang="uk" sz="1400">
                <a:solidFill>
                  <a:schemeClr val="dk1"/>
                </a:solidFill>
              </a:rPr>
              <a:t>EOS SAT-1</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Standard</a:t>
            </a:r>
            <a:r>
              <a:rPr lang="uk" sz="1400">
                <a:solidFill>
                  <a:schemeClr val="dk1"/>
                </a:solidFill>
              </a:rPr>
              <a:t> SR pipeline</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Why it can not work </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Why standard pipeline </a:t>
            </a:r>
            <a:r>
              <a:rPr lang="uk" sz="1400">
                <a:solidFill>
                  <a:schemeClr val="dk1"/>
                </a:solidFill>
              </a:rPr>
              <a:t>doesn't</a:t>
            </a:r>
            <a:r>
              <a:rPr lang="uk" sz="1400">
                <a:solidFill>
                  <a:schemeClr val="dk1"/>
                </a:solidFill>
              </a:rPr>
              <a:t> work</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Our super-resolution pipeline (</a:t>
            </a:r>
            <a:r>
              <a:rPr lang="uk" sz="1400">
                <a:solidFill>
                  <a:schemeClr val="dk1"/>
                </a:solidFill>
              </a:rPr>
              <a:t>Distortion network</a:t>
            </a:r>
            <a:r>
              <a:rPr lang="uk" sz="1400">
                <a:solidFill>
                  <a:schemeClr val="dk1"/>
                </a:solidFill>
              </a:rPr>
              <a:t>)</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Interim result</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The difference</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Distorsions by the neural network</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Solving the problem</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After processing</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Results</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Summary</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Metrics</a:t>
            </a:r>
            <a:endParaRPr sz="1400">
              <a:solidFill>
                <a:schemeClr val="dk1"/>
              </a:solidFill>
            </a:endParaRPr>
          </a:p>
          <a:p>
            <a:pPr indent="-317500" lvl="0" marL="457200" rtl="0" algn="l">
              <a:lnSpc>
                <a:spcPct val="105000"/>
              </a:lnSpc>
              <a:spcBef>
                <a:spcPts val="0"/>
              </a:spcBef>
              <a:spcAft>
                <a:spcPts val="0"/>
              </a:spcAft>
              <a:buClr>
                <a:schemeClr val="dk1"/>
              </a:buClr>
              <a:buSzPts val="1400"/>
              <a:buAutoNum type="arabicPeriod"/>
            </a:pPr>
            <a:r>
              <a:rPr lang="uk" sz="1400">
                <a:solidFill>
                  <a:schemeClr val="dk1"/>
                </a:solidFill>
              </a:rPr>
              <a:t>Questions</a:t>
            </a:r>
            <a:endParaRPr sz="1400">
              <a:solidFill>
                <a:schemeClr val="dk1"/>
              </a:solidFill>
            </a:endParaRPr>
          </a:p>
        </p:txBody>
      </p:sp>
      <p:pic>
        <p:nvPicPr>
          <p:cNvPr id="64" name="Google Shape;64;p14"/>
          <p:cNvPicPr preferRelativeResize="0"/>
          <p:nvPr/>
        </p:nvPicPr>
        <p:blipFill>
          <a:blip r:embed="rId3">
            <a:alphaModFix/>
          </a:blip>
          <a:stretch>
            <a:fillRect/>
          </a:stretch>
        </p:blipFill>
        <p:spPr>
          <a:xfrm>
            <a:off x="7939898" y="192902"/>
            <a:ext cx="932750" cy="632101"/>
          </a:xfrm>
          <a:prstGeom prst="rect">
            <a:avLst/>
          </a:prstGeom>
          <a:noFill/>
          <a:ln>
            <a:noFill/>
          </a:ln>
        </p:spPr>
      </p:pic>
      <p:pic>
        <p:nvPicPr>
          <p:cNvPr id="65" name="Google Shape;65;p14"/>
          <p:cNvPicPr preferRelativeResize="0"/>
          <p:nvPr/>
        </p:nvPicPr>
        <p:blipFill>
          <a:blip r:embed="rId4">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Questions?</a:t>
            </a:r>
            <a:endParaRPr/>
          </a:p>
        </p:txBody>
      </p:sp>
      <p:sp>
        <p:nvSpPr>
          <p:cNvPr id="227" name="Google Shape;22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uk"/>
              <a:t>Viacheslav Popika</a:t>
            </a:r>
            <a:endParaRPr/>
          </a:p>
          <a:p>
            <a:pPr indent="0" lvl="0" marL="0" rtl="0" algn="l">
              <a:spcBef>
                <a:spcPts val="1200"/>
              </a:spcBef>
              <a:spcAft>
                <a:spcPts val="0"/>
              </a:spcAft>
              <a:buNone/>
            </a:pPr>
            <a:r>
              <a:rPr lang="uk" u="sng">
                <a:solidFill>
                  <a:schemeClr val="hlink"/>
                </a:solidFill>
                <a:hlinkClick r:id="rId3"/>
              </a:rPr>
              <a:t>popikeyshen@gmail.com</a:t>
            </a:r>
            <a:endParaRPr/>
          </a:p>
          <a:p>
            <a:pPr indent="0" lvl="0" marL="0" rtl="0" algn="l">
              <a:spcBef>
                <a:spcPts val="1200"/>
              </a:spcBef>
              <a:spcAft>
                <a:spcPts val="1200"/>
              </a:spcAft>
              <a:buNone/>
            </a:pPr>
            <a:r>
              <a:t/>
            </a:r>
            <a:endParaRPr/>
          </a:p>
        </p:txBody>
      </p:sp>
      <p:pic>
        <p:nvPicPr>
          <p:cNvPr id="228" name="Google Shape;228;p32"/>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229" name="Google Shape;229;p32"/>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uk" sz="2100"/>
              <a:t>EOS SAT-1</a:t>
            </a:r>
            <a:endParaRPr sz="2100"/>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uk" sz="1100">
                <a:solidFill>
                  <a:schemeClr val="dk1"/>
                </a:solidFill>
              </a:rPr>
              <a:t>GSD (ground sample distance), resolution:</a:t>
            </a:r>
            <a:endParaRPr sz="1100">
              <a:solidFill>
                <a:schemeClr val="dk1"/>
              </a:solidFill>
            </a:endParaRPr>
          </a:p>
          <a:p>
            <a:pPr indent="-298450" lvl="0" marL="457200" rtl="0" algn="l">
              <a:spcBef>
                <a:spcPts val="1200"/>
              </a:spcBef>
              <a:spcAft>
                <a:spcPts val="0"/>
              </a:spcAft>
              <a:buClr>
                <a:schemeClr val="dk1"/>
              </a:buClr>
              <a:buSzPts val="1100"/>
              <a:buChar char="●"/>
            </a:pPr>
            <a:r>
              <a:rPr lang="uk" sz="1100">
                <a:solidFill>
                  <a:schemeClr val="dk1"/>
                </a:solidFill>
              </a:rPr>
              <a:t>panchromatic 1.4 m</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multispectral 2.8 m</a:t>
            </a:r>
            <a:endParaRPr sz="1100">
              <a:solidFill>
                <a:schemeClr val="dk1"/>
              </a:solidFill>
            </a:endParaRPr>
          </a:p>
          <a:p>
            <a:pPr indent="0" lvl="0" marL="0" rtl="0" algn="l">
              <a:spcBef>
                <a:spcPts val="1200"/>
              </a:spcBef>
              <a:spcAft>
                <a:spcPts val="0"/>
              </a:spcAft>
              <a:buNone/>
            </a:pPr>
            <a:r>
              <a:rPr lang="uk" sz="1100">
                <a:solidFill>
                  <a:schemeClr val="dk1"/>
                </a:solidFill>
              </a:rPr>
              <a:t>Swath width: double optical payload with a 44 km swath</a:t>
            </a:r>
            <a:endParaRPr sz="1100">
              <a:solidFill>
                <a:schemeClr val="dk1"/>
              </a:solidFill>
            </a:endParaRPr>
          </a:p>
          <a:p>
            <a:pPr indent="0" lvl="0" marL="0" rtl="0" algn="l">
              <a:spcBef>
                <a:spcPts val="1200"/>
              </a:spcBef>
              <a:spcAft>
                <a:spcPts val="0"/>
              </a:spcAft>
              <a:buClr>
                <a:schemeClr val="dk1"/>
              </a:buClr>
              <a:buSzPts val="1100"/>
              <a:buFont typeface="Arial"/>
              <a:buNone/>
            </a:pPr>
            <a:r>
              <a:rPr lang="uk" sz="1100">
                <a:solidFill>
                  <a:schemeClr val="dk1"/>
                </a:solidFill>
              </a:rPr>
              <a:t> width for an altitude of 500 km.</a:t>
            </a:r>
            <a:endParaRPr sz="1100">
              <a:solidFill>
                <a:schemeClr val="dk1"/>
              </a:solidFill>
            </a:endParaRPr>
          </a:p>
          <a:p>
            <a:pPr indent="0" lvl="0" marL="0" rtl="0" algn="l">
              <a:spcBef>
                <a:spcPts val="1200"/>
              </a:spcBef>
              <a:spcAft>
                <a:spcPts val="0"/>
              </a:spcAft>
              <a:buClr>
                <a:schemeClr val="dk1"/>
              </a:buClr>
              <a:buSzPts val="1100"/>
              <a:buFont typeface="Arial"/>
              <a:buNone/>
            </a:pPr>
            <a:r>
              <a:rPr lang="uk" sz="1100">
                <a:solidFill>
                  <a:schemeClr val="dk1"/>
                </a:solidFill>
              </a:rPr>
              <a:t>Spectral bands — 11 agri-related bands:</a:t>
            </a:r>
            <a:endParaRPr baseline="30000" sz="1100" u="sng">
              <a:solidFill>
                <a:schemeClr val="dk1"/>
              </a:solidFill>
            </a:endParaRPr>
          </a:p>
          <a:p>
            <a:pPr indent="-298450" lvl="0" marL="457200" rtl="0" algn="l">
              <a:spcBef>
                <a:spcPts val="1200"/>
              </a:spcBef>
              <a:spcAft>
                <a:spcPts val="0"/>
              </a:spcAft>
              <a:buClr>
                <a:schemeClr val="dk1"/>
              </a:buClr>
              <a:buSzPts val="1100"/>
              <a:buChar char="●"/>
            </a:pPr>
            <a:r>
              <a:rPr lang="uk" sz="1100">
                <a:solidFill>
                  <a:schemeClr val="dk1"/>
                </a:solidFill>
              </a:rPr>
              <a:t>RGB</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2 NIR bands</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3 RedEdge bands</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Water Vapor</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Aerosol</a:t>
            </a:r>
            <a:endParaRPr sz="1100">
              <a:solidFill>
                <a:schemeClr val="dk1"/>
              </a:solidFill>
            </a:endParaRPr>
          </a:p>
          <a:p>
            <a:pPr indent="-298450" lvl="0" marL="457200" rtl="0" algn="l">
              <a:spcBef>
                <a:spcPts val="0"/>
              </a:spcBef>
              <a:spcAft>
                <a:spcPts val="0"/>
              </a:spcAft>
              <a:buClr>
                <a:schemeClr val="dk1"/>
              </a:buClr>
              <a:buSzPts val="1100"/>
              <a:buChar char="●"/>
            </a:pPr>
            <a:r>
              <a:rPr lang="uk" sz="1100">
                <a:solidFill>
                  <a:schemeClr val="dk1"/>
                </a:solidFill>
              </a:rPr>
              <a:t>Pan.</a:t>
            </a:r>
            <a:endParaRPr sz="11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2" name="Google Shape;72;p15"/>
          <p:cNvPicPr preferRelativeResize="0"/>
          <p:nvPr/>
        </p:nvPicPr>
        <p:blipFill>
          <a:blip r:embed="rId3">
            <a:alphaModFix/>
          </a:blip>
          <a:stretch>
            <a:fillRect/>
          </a:stretch>
        </p:blipFill>
        <p:spPr>
          <a:xfrm>
            <a:off x="4606001" y="1152487"/>
            <a:ext cx="3803226" cy="2962926"/>
          </a:xfrm>
          <a:prstGeom prst="rect">
            <a:avLst/>
          </a:prstGeom>
          <a:noFill/>
          <a:ln>
            <a:noFill/>
          </a:ln>
        </p:spPr>
      </p:pic>
      <p:pic>
        <p:nvPicPr>
          <p:cNvPr id="73" name="Google Shape;73;p15"/>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74" name="Google Shape;74;p15"/>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uk"/>
              <a:t>Beautiful image from EOS SAT-1</a:t>
            </a:r>
            <a:endParaRPr/>
          </a:p>
          <a:p>
            <a:pPr indent="0" lvl="0" marL="0" rtl="0" algn="l">
              <a:spcBef>
                <a:spcPts val="0"/>
              </a:spcBef>
              <a:spcAft>
                <a:spcPts val="0"/>
              </a:spcAft>
              <a:buClr>
                <a:schemeClr val="dk1"/>
              </a:buClr>
              <a:buSzPct val="44594"/>
              <a:buFont typeface="Arial"/>
              <a:buNone/>
            </a:pPr>
            <a:r>
              <a:rPr lang="uk" sz="2466"/>
              <a:t>But can we make it better?</a:t>
            </a:r>
            <a:endParaRPr sz="2466"/>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80" name="Google Shape;80;p16"/>
          <p:cNvPicPr preferRelativeResize="0"/>
          <p:nvPr/>
        </p:nvPicPr>
        <p:blipFill>
          <a:blip r:embed="rId3">
            <a:alphaModFix/>
          </a:blip>
          <a:stretch>
            <a:fillRect/>
          </a:stretch>
        </p:blipFill>
        <p:spPr>
          <a:xfrm>
            <a:off x="4860175" y="2024275"/>
            <a:ext cx="2915025" cy="1988226"/>
          </a:xfrm>
          <a:prstGeom prst="rect">
            <a:avLst/>
          </a:prstGeom>
          <a:noFill/>
          <a:ln>
            <a:noFill/>
          </a:ln>
        </p:spPr>
      </p:pic>
      <p:pic>
        <p:nvPicPr>
          <p:cNvPr id="81" name="Google Shape;81;p16"/>
          <p:cNvPicPr preferRelativeResize="0"/>
          <p:nvPr/>
        </p:nvPicPr>
        <p:blipFill>
          <a:blip r:embed="rId4">
            <a:alphaModFix/>
          </a:blip>
          <a:stretch>
            <a:fillRect/>
          </a:stretch>
        </p:blipFill>
        <p:spPr>
          <a:xfrm>
            <a:off x="549425" y="1727275"/>
            <a:ext cx="3679200" cy="2779924"/>
          </a:xfrm>
          <a:prstGeom prst="rect">
            <a:avLst/>
          </a:prstGeom>
          <a:noFill/>
          <a:ln>
            <a:noFill/>
          </a:ln>
        </p:spPr>
      </p:pic>
      <p:pic>
        <p:nvPicPr>
          <p:cNvPr id="82" name="Google Shape;82;p16"/>
          <p:cNvPicPr preferRelativeResize="0"/>
          <p:nvPr/>
        </p:nvPicPr>
        <p:blipFill>
          <a:blip r:embed="rId5">
            <a:alphaModFix/>
          </a:blip>
          <a:stretch>
            <a:fillRect/>
          </a:stretch>
        </p:blipFill>
        <p:spPr>
          <a:xfrm>
            <a:off x="7939898" y="192902"/>
            <a:ext cx="932750" cy="632101"/>
          </a:xfrm>
          <a:prstGeom prst="rect">
            <a:avLst/>
          </a:prstGeom>
          <a:noFill/>
          <a:ln>
            <a:noFill/>
          </a:ln>
        </p:spPr>
      </p:pic>
      <p:pic>
        <p:nvPicPr>
          <p:cNvPr id="83" name="Google Shape;83;p16"/>
          <p:cNvPicPr preferRelativeResize="0"/>
          <p:nvPr/>
        </p:nvPicPr>
        <p:blipFill>
          <a:blip r:embed="rId6">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 standard super-resolution pipeline</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292100" lvl="0" marL="457200" rtl="0" algn="l">
              <a:spcBef>
                <a:spcPts val="1200"/>
              </a:spcBef>
              <a:spcAft>
                <a:spcPts val="0"/>
              </a:spcAft>
              <a:buClr>
                <a:schemeClr val="dk1"/>
              </a:buClr>
              <a:buSzPts val="1000"/>
              <a:buAutoNum type="arabicPeriod"/>
            </a:pPr>
            <a:r>
              <a:rPr lang="uk" sz="1000">
                <a:solidFill>
                  <a:schemeClr val="dk1"/>
                </a:solidFill>
              </a:rPr>
              <a:t>We take a dataset of </a:t>
            </a:r>
            <a:r>
              <a:rPr lang="uk" sz="1000">
                <a:solidFill>
                  <a:schemeClr val="dk1"/>
                </a:solidFill>
              </a:rPr>
              <a:t>high-resolution </a:t>
            </a:r>
            <a:r>
              <a:rPr lang="uk" sz="1000">
                <a:solidFill>
                  <a:schemeClr val="dk1"/>
                </a:solidFill>
              </a:rPr>
              <a:t>images and their corresponding </a:t>
            </a:r>
            <a:r>
              <a:rPr lang="uk" sz="1000">
                <a:solidFill>
                  <a:schemeClr val="dk1"/>
                </a:solidFill>
              </a:rPr>
              <a:t>low-resolution</a:t>
            </a:r>
            <a:r>
              <a:rPr lang="uk" sz="1000">
                <a:solidFill>
                  <a:schemeClr val="dk1"/>
                </a:solidFill>
              </a:rPr>
              <a:t> images.</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0" lvl="0" marL="457200" rtl="0" algn="l">
              <a:spcBef>
                <a:spcPts val="1200"/>
              </a:spcBef>
              <a:spcAft>
                <a:spcPts val="0"/>
              </a:spcAft>
              <a:buNone/>
            </a:pPr>
            <a:r>
              <a:t/>
            </a:r>
            <a:endParaRPr sz="1000">
              <a:solidFill>
                <a:schemeClr val="dk1"/>
              </a:solidFill>
            </a:endParaRPr>
          </a:p>
          <a:p>
            <a:pPr indent="-292100" lvl="0" marL="457200" rtl="0" algn="l">
              <a:spcBef>
                <a:spcPts val="1200"/>
              </a:spcBef>
              <a:spcAft>
                <a:spcPts val="0"/>
              </a:spcAft>
              <a:buClr>
                <a:schemeClr val="dk1"/>
              </a:buClr>
              <a:buSzPts val="1000"/>
              <a:buAutoNum type="arabicPeriod"/>
            </a:pPr>
            <a:r>
              <a:rPr lang="uk" sz="1000">
                <a:solidFill>
                  <a:schemeClr val="dk1"/>
                </a:solidFill>
              </a:rPr>
              <a:t>We train a neural network to convert low-resolution images into high-resolution images. </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uk" sz="1000">
                <a:solidFill>
                  <a:schemeClr val="dk1"/>
                </a:solidFill>
              </a:rPr>
              <a:t>Then, we take images from our satellite and input them into the trained neural network for upscaling.</a:t>
            </a:r>
            <a:endParaRPr sz="1000">
              <a:solidFill>
                <a:schemeClr val="dk1"/>
              </a:solidFill>
            </a:endParaRPr>
          </a:p>
        </p:txBody>
      </p:sp>
      <p:pic>
        <p:nvPicPr>
          <p:cNvPr id="90" name="Google Shape;90;p17"/>
          <p:cNvPicPr preferRelativeResize="0"/>
          <p:nvPr/>
        </p:nvPicPr>
        <p:blipFill>
          <a:blip r:embed="rId3">
            <a:alphaModFix/>
          </a:blip>
          <a:stretch>
            <a:fillRect/>
          </a:stretch>
        </p:blipFill>
        <p:spPr>
          <a:xfrm>
            <a:off x="7939898" y="192902"/>
            <a:ext cx="932750" cy="632101"/>
          </a:xfrm>
          <a:prstGeom prst="rect">
            <a:avLst/>
          </a:prstGeom>
          <a:noFill/>
          <a:ln>
            <a:noFill/>
          </a:ln>
        </p:spPr>
      </p:pic>
      <p:pic>
        <p:nvPicPr>
          <p:cNvPr id="91" name="Google Shape;91;p17"/>
          <p:cNvPicPr preferRelativeResize="0"/>
          <p:nvPr/>
        </p:nvPicPr>
        <p:blipFill>
          <a:blip r:embed="rId4">
            <a:alphaModFix/>
          </a:blip>
          <a:stretch>
            <a:fillRect/>
          </a:stretch>
        </p:blipFill>
        <p:spPr>
          <a:xfrm>
            <a:off x="6332375" y="222600"/>
            <a:ext cx="1385610" cy="572700"/>
          </a:xfrm>
          <a:prstGeom prst="rect">
            <a:avLst/>
          </a:prstGeom>
          <a:noFill/>
          <a:ln>
            <a:noFill/>
          </a:ln>
        </p:spPr>
      </p:pic>
      <p:pic>
        <p:nvPicPr>
          <p:cNvPr id="92" name="Google Shape;92;p17"/>
          <p:cNvPicPr preferRelativeResize="0"/>
          <p:nvPr/>
        </p:nvPicPr>
        <p:blipFill>
          <a:blip r:embed="rId5">
            <a:alphaModFix/>
          </a:blip>
          <a:stretch>
            <a:fillRect/>
          </a:stretch>
        </p:blipFill>
        <p:spPr>
          <a:xfrm>
            <a:off x="2514500" y="1277050"/>
            <a:ext cx="2240000" cy="766650"/>
          </a:xfrm>
          <a:prstGeom prst="rect">
            <a:avLst/>
          </a:prstGeom>
          <a:noFill/>
          <a:ln>
            <a:noFill/>
          </a:ln>
        </p:spPr>
      </p:pic>
      <p:pic>
        <p:nvPicPr>
          <p:cNvPr id="93" name="Google Shape;93;p17"/>
          <p:cNvPicPr preferRelativeResize="0"/>
          <p:nvPr/>
        </p:nvPicPr>
        <p:blipFill>
          <a:blip r:embed="rId6">
            <a:alphaModFix/>
          </a:blip>
          <a:stretch>
            <a:fillRect/>
          </a:stretch>
        </p:blipFill>
        <p:spPr>
          <a:xfrm>
            <a:off x="2544875" y="2418299"/>
            <a:ext cx="2864415" cy="1040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A standard super-resolution pipeline</a:t>
            </a:r>
            <a:endParaRPr/>
          </a:p>
          <a:p>
            <a:pPr indent="0" lvl="0" marL="0" rtl="0" algn="l">
              <a:spcBef>
                <a:spcPts val="0"/>
              </a:spcBef>
              <a:spcAft>
                <a:spcPts val="0"/>
              </a:spcAft>
              <a:buClr>
                <a:schemeClr val="dk1"/>
              </a:buClr>
              <a:buSzPct val="49009"/>
              <a:buFont typeface="Arial"/>
              <a:buNone/>
            </a:pPr>
            <a:r>
              <a:rPr lang="uk" sz="2244"/>
              <a:t>is it work for us?</a:t>
            </a:r>
            <a:endParaRPr sz="2244"/>
          </a:p>
          <a:p>
            <a:pPr indent="0" lvl="0" marL="0" rtl="0" algn="l">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893888" y="1374002"/>
            <a:ext cx="6980475" cy="2249575"/>
          </a:xfrm>
          <a:prstGeom prst="rect">
            <a:avLst/>
          </a:prstGeom>
          <a:noFill/>
          <a:ln>
            <a:noFill/>
          </a:ln>
        </p:spPr>
      </p:pic>
      <p:pic>
        <p:nvPicPr>
          <p:cNvPr id="100" name="Google Shape;100;p18"/>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01" name="Google Shape;101;p18"/>
          <p:cNvPicPr preferRelativeResize="0"/>
          <p:nvPr/>
        </p:nvPicPr>
        <p:blipFill>
          <a:blip r:embed="rId5">
            <a:alphaModFix/>
          </a:blip>
          <a:stretch>
            <a:fillRect/>
          </a:stretch>
        </p:blipFill>
        <p:spPr>
          <a:xfrm>
            <a:off x="6332375" y="222600"/>
            <a:ext cx="1385610" cy="572700"/>
          </a:xfrm>
          <a:prstGeom prst="rect">
            <a:avLst/>
          </a:prstGeom>
          <a:noFill/>
          <a:ln>
            <a:noFill/>
          </a:ln>
        </p:spPr>
      </p:pic>
      <p:sp>
        <p:nvSpPr>
          <p:cNvPr id="102" name="Google Shape;102;p18"/>
          <p:cNvSpPr txBox="1"/>
          <p:nvPr/>
        </p:nvSpPr>
        <p:spPr>
          <a:xfrm>
            <a:off x="821225" y="3738750"/>
            <a:ext cx="725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a:solidFill>
                  <a:schemeClr val="dk1"/>
                </a:solidFill>
              </a:rPr>
              <a:t>Visual comparisons of popular SR methods on a panchromatic image:</a:t>
            </a:r>
            <a:endParaRPr>
              <a:solidFill>
                <a:schemeClr val="dk1"/>
              </a:solidFill>
            </a:endParaRPr>
          </a:p>
          <a:p>
            <a:pPr indent="0" lvl="0" marL="0" rtl="0" algn="l">
              <a:spcBef>
                <a:spcPts val="0"/>
              </a:spcBef>
              <a:spcAft>
                <a:spcPts val="0"/>
              </a:spcAft>
              <a:buNone/>
            </a:pPr>
            <a:r>
              <a:rPr lang="uk">
                <a:solidFill>
                  <a:schemeClr val="dk1"/>
                </a:solidFill>
              </a:rPr>
              <a:t>a) original low resolution image </a:t>
            </a:r>
            <a:endParaRPr>
              <a:solidFill>
                <a:schemeClr val="dk1"/>
              </a:solidFill>
            </a:endParaRPr>
          </a:p>
          <a:p>
            <a:pPr indent="0" lvl="0" marL="0" rtl="0" algn="l">
              <a:spcBef>
                <a:spcPts val="0"/>
              </a:spcBef>
              <a:spcAft>
                <a:spcPts val="0"/>
              </a:spcAft>
              <a:buNone/>
            </a:pPr>
            <a:r>
              <a:rPr lang="uk">
                <a:solidFill>
                  <a:schemeClr val="dk1"/>
                </a:solidFill>
              </a:rPr>
              <a:t>b) EDSR</a:t>
            </a:r>
            <a:endParaRPr>
              <a:solidFill>
                <a:schemeClr val="dk1"/>
              </a:solidFill>
            </a:endParaRPr>
          </a:p>
          <a:p>
            <a:pPr indent="0" lvl="0" marL="0" rtl="0" algn="l">
              <a:spcBef>
                <a:spcPts val="0"/>
              </a:spcBef>
              <a:spcAft>
                <a:spcPts val="0"/>
              </a:spcAft>
              <a:buNone/>
            </a:pPr>
            <a:r>
              <a:rPr lang="uk">
                <a:solidFill>
                  <a:schemeClr val="dk1"/>
                </a:solidFill>
              </a:rPr>
              <a:t>c) SRGAN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Why standard pipeline </a:t>
            </a:r>
            <a:r>
              <a:rPr lang="uk"/>
              <a:t>doesn't</a:t>
            </a:r>
            <a:r>
              <a:rPr lang="uk"/>
              <a:t> work</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04165" lvl="0" marL="457200" rtl="0" algn="l">
              <a:spcBef>
                <a:spcPts val="1200"/>
              </a:spcBef>
              <a:spcAft>
                <a:spcPts val="0"/>
              </a:spcAft>
              <a:buSzPct val="100000"/>
              <a:buAutoNum type="arabicPeriod"/>
            </a:pPr>
            <a:r>
              <a:rPr lang="uk" sz="1400"/>
              <a:t>Because we do not actually have high-resolution images corresponding to each image from our satellite. </a:t>
            </a:r>
            <a:endParaRPr sz="1400"/>
          </a:p>
          <a:p>
            <a:pPr indent="-304165" lvl="0" marL="457200" rtl="0" algn="l">
              <a:spcBef>
                <a:spcPts val="0"/>
              </a:spcBef>
              <a:spcAft>
                <a:spcPts val="0"/>
              </a:spcAft>
              <a:buSzPct val="100000"/>
              <a:buAutoNum type="arabicPeriod"/>
            </a:pPr>
            <a:r>
              <a:rPr lang="uk" sz="1400"/>
              <a:t>The images we take from other satellites will have different parameters, different point spread functions, and therefore the model trained on these images cannot work on our specific satellite. However, it can work on images with similar parameters.</a:t>
            </a:r>
            <a:endParaRPr sz="1400"/>
          </a:p>
          <a:p>
            <a:pPr indent="0" lvl="0" marL="457200" rtl="0" algn="l">
              <a:spcBef>
                <a:spcPts val="1200"/>
              </a:spcBef>
              <a:spcAft>
                <a:spcPts val="0"/>
              </a:spcAft>
              <a:buNone/>
            </a:pPr>
            <a:r>
              <a:t/>
            </a:r>
            <a:endParaRPr sz="1400"/>
          </a:p>
          <a:p>
            <a:pPr indent="0" lvl="0" marL="457200" rtl="0" algn="l">
              <a:spcBef>
                <a:spcPts val="0"/>
              </a:spcBef>
              <a:spcAft>
                <a:spcPts val="0"/>
              </a:spcAft>
              <a:buNone/>
            </a:pPr>
            <a:r>
              <a:t/>
            </a:r>
            <a:endParaRPr sz="1400"/>
          </a:p>
          <a:p>
            <a:pPr indent="0" lvl="0" marL="0" rtl="0" algn="l">
              <a:spcBef>
                <a:spcPts val="1200"/>
              </a:spcBef>
              <a:spcAft>
                <a:spcPts val="1200"/>
              </a:spcAft>
              <a:buNone/>
            </a:pPr>
            <a:r>
              <a:t/>
            </a:r>
            <a:endParaRPr/>
          </a:p>
        </p:txBody>
      </p:sp>
      <p:pic>
        <p:nvPicPr>
          <p:cNvPr id="109" name="Google Shape;109;p19"/>
          <p:cNvPicPr preferRelativeResize="0"/>
          <p:nvPr/>
        </p:nvPicPr>
        <p:blipFill>
          <a:blip r:embed="rId3">
            <a:alphaModFix/>
          </a:blip>
          <a:stretch>
            <a:fillRect/>
          </a:stretch>
        </p:blipFill>
        <p:spPr>
          <a:xfrm>
            <a:off x="2288225" y="1066000"/>
            <a:ext cx="4052026" cy="1606600"/>
          </a:xfrm>
          <a:prstGeom prst="rect">
            <a:avLst/>
          </a:prstGeom>
          <a:noFill/>
          <a:ln>
            <a:noFill/>
          </a:ln>
        </p:spPr>
      </p:pic>
      <p:pic>
        <p:nvPicPr>
          <p:cNvPr id="110" name="Google Shape;110;p19"/>
          <p:cNvPicPr preferRelativeResize="0"/>
          <p:nvPr/>
        </p:nvPicPr>
        <p:blipFill>
          <a:blip r:embed="rId4">
            <a:alphaModFix/>
          </a:blip>
          <a:stretch>
            <a:fillRect/>
          </a:stretch>
        </p:blipFill>
        <p:spPr>
          <a:xfrm>
            <a:off x="7939898" y="192902"/>
            <a:ext cx="932750" cy="632101"/>
          </a:xfrm>
          <a:prstGeom prst="rect">
            <a:avLst/>
          </a:prstGeom>
          <a:noFill/>
          <a:ln>
            <a:noFill/>
          </a:ln>
        </p:spPr>
      </p:pic>
      <p:pic>
        <p:nvPicPr>
          <p:cNvPr id="111" name="Google Shape;111;p19"/>
          <p:cNvPicPr preferRelativeResize="0"/>
          <p:nvPr/>
        </p:nvPicPr>
        <p:blipFill>
          <a:blip r:embed="rId5">
            <a:alphaModFix/>
          </a:blip>
          <a:stretch>
            <a:fillRect/>
          </a:stretch>
        </p:blipFill>
        <p:spPr>
          <a:xfrm>
            <a:off x="6332375" y="222600"/>
            <a:ext cx="1385610" cy="572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Our super-resolution pipeline</a:t>
            </a:r>
            <a:endParaRPr/>
          </a:p>
        </p:txBody>
      </p:sp>
      <p:sp>
        <p:nvSpPr>
          <p:cNvPr id="117" name="Google Shape;117;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uk" sz="1500">
                <a:solidFill>
                  <a:schemeClr val="dk1"/>
                </a:solidFill>
              </a:rPr>
              <a:t>We prepare high-resolution and low-resolution data in such a way that they look exactly like they would if they were from our satellite.</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AutoNum type="arabicPeriod"/>
            </a:pPr>
            <a:r>
              <a:rPr lang="uk" sz="1500">
                <a:solidFill>
                  <a:schemeClr val="dk1"/>
                </a:solidFill>
              </a:rPr>
              <a:t>To achieve this, we replicate the differences between our satellite and our training data using a small neural network.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uk" sz="1500">
                <a:solidFill>
                  <a:schemeClr val="dk1"/>
                </a:solidFill>
              </a:rPr>
              <a:t>Using this small neural network, we create synthetic data similar to the EOS satellite data for training.</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0" lvl="0" marL="457200" rtl="0" algn="l">
              <a:spcBef>
                <a:spcPts val="1200"/>
              </a:spcBef>
              <a:spcAft>
                <a:spcPts val="0"/>
              </a:spcAft>
              <a:buNone/>
            </a:pPr>
            <a:r>
              <a:t/>
            </a:r>
            <a:endParaRPr sz="1500"/>
          </a:p>
        </p:txBody>
      </p:sp>
      <p:pic>
        <p:nvPicPr>
          <p:cNvPr id="118" name="Google Shape;118;p20"/>
          <p:cNvPicPr preferRelativeResize="0"/>
          <p:nvPr/>
        </p:nvPicPr>
        <p:blipFill>
          <a:blip r:embed="rId3">
            <a:alphaModFix/>
          </a:blip>
          <a:stretch>
            <a:fillRect/>
          </a:stretch>
        </p:blipFill>
        <p:spPr>
          <a:xfrm>
            <a:off x="7939898" y="192902"/>
            <a:ext cx="932750" cy="632101"/>
          </a:xfrm>
          <a:prstGeom prst="rect">
            <a:avLst/>
          </a:prstGeom>
          <a:noFill/>
          <a:ln>
            <a:noFill/>
          </a:ln>
        </p:spPr>
      </p:pic>
      <p:pic>
        <p:nvPicPr>
          <p:cNvPr id="119" name="Google Shape;119;p20"/>
          <p:cNvPicPr preferRelativeResize="0"/>
          <p:nvPr/>
        </p:nvPicPr>
        <p:blipFill>
          <a:blip r:embed="rId4">
            <a:alphaModFix/>
          </a:blip>
          <a:stretch>
            <a:fillRect/>
          </a:stretch>
        </p:blipFill>
        <p:spPr>
          <a:xfrm>
            <a:off x="6332375" y="222600"/>
            <a:ext cx="1385610" cy="572700"/>
          </a:xfrm>
          <a:prstGeom prst="rect">
            <a:avLst/>
          </a:prstGeom>
          <a:noFill/>
          <a:ln>
            <a:noFill/>
          </a:ln>
        </p:spPr>
      </p:pic>
      <p:pic>
        <p:nvPicPr>
          <p:cNvPr id="120" name="Google Shape;120;p20"/>
          <p:cNvPicPr preferRelativeResize="0"/>
          <p:nvPr/>
        </p:nvPicPr>
        <p:blipFill>
          <a:blip r:embed="rId5">
            <a:alphaModFix/>
          </a:blip>
          <a:stretch>
            <a:fillRect/>
          </a:stretch>
        </p:blipFill>
        <p:spPr>
          <a:xfrm>
            <a:off x="794050" y="2009850"/>
            <a:ext cx="2411625" cy="798050"/>
          </a:xfrm>
          <a:prstGeom prst="rect">
            <a:avLst/>
          </a:prstGeom>
          <a:noFill/>
          <a:ln>
            <a:noFill/>
          </a:ln>
        </p:spPr>
      </p:pic>
      <p:pic>
        <p:nvPicPr>
          <p:cNvPr id="121" name="Google Shape;121;p20"/>
          <p:cNvPicPr preferRelativeResize="0"/>
          <p:nvPr/>
        </p:nvPicPr>
        <p:blipFill>
          <a:blip r:embed="rId6">
            <a:alphaModFix/>
          </a:blip>
          <a:stretch>
            <a:fillRect/>
          </a:stretch>
        </p:blipFill>
        <p:spPr>
          <a:xfrm>
            <a:off x="4572000" y="1955225"/>
            <a:ext cx="2505283" cy="960075"/>
          </a:xfrm>
          <a:prstGeom prst="rect">
            <a:avLst/>
          </a:prstGeom>
          <a:noFill/>
          <a:ln>
            <a:noFill/>
          </a:ln>
        </p:spPr>
      </p:pic>
      <p:pic>
        <p:nvPicPr>
          <p:cNvPr id="122" name="Google Shape;122;p20"/>
          <p:cNvPicPr preferRelativeResize="0"/>
          <p:nvPr/>
        </p:nvPicPr>
        <p:blipFill>
          <a:blip r:embed="rId7">
            <a:alphaModFix/>
          </a:blip>
          <a:stretch>
            <a:fillRect/>
          </a:stretch>
        </p:blipFill>
        <p:spPr>
          <a:xfrm>
            <a:off x="2759075" y="4075236"/>
            <a:ext cx="2656174" cy="9600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uk"/>
              <a:t>The </a:t>
            </a:r>
            <a:r>
              <a:rPr lang="uk"/>
              <a:t>Interim result</a:t>
            </a:r>
            <a:endParaRPr/>
          </a:p>
        </p:txBody>
      </p:sp>
      <p:pic>
        <p:nvPicPr>
          <p:cNvPr id="128" name="Google Shape;128;p21"/>
          <p:cNvPicPr preferRelativeResize="0"/>
          <p:nvPr/>
        </p:nvPicPr>
        <p:blipFill>
          <a:blip r:embed="rId3">
            <a:alphaModFix/>
          </a:blip>
          <a:stretch>
            <a:fillRect/>
          </a:stretch>
        </p:blipFill>
        <p:spPr>
          <a:xfrm>
            <a:off x="412550" y="2140075"/>
            <a:ext cx="2231200" cy="1667900"/>
          </a:xfrm>
          <a:prstGeom prst="rect">
            <a:avLst/>
          </a:prstGeom>
          <a:noFill/>
          <a:ln>
            <a:noFill/>
          </a:ln>
        </p:spPr>
      </p:pic>
      <p:pic>
        <p:nvPicPr>
          <p:cNvPr id="129" name="Google Shape;129;p21"/>
          <p:cNvPicPr preferRelativeResize="0"/>
          <p:nvPr/>
        </p:nvPicPr>
        <p:blipFill>
          <a:blip r:embed="rId4">
            <a:alphaModFix/>
          </a:blip>
          <a:stretch>
            <a:fillRect/>
          </a:stretch>
        </p:blipFill>
        <p:spPr>
          <a:xfrm>
            <a:off x="5290925" y="1879050"/>
            <a:ext cx="2981400" cy="2189950"/>
          </a:xfrm>
          <a:prstGeom prst="rect">
            <a:avLst/>
          </a:prstGeom>
          <a:noFill/>
          <a:ln>
            <a:noFill/>
          </a:ln>
        </p:spPr>
      </p:pic>
      <p:pic>
        <p:nvPicPr>
          <p:cNvPr id="130" name="Google Shape;130;p21"/>
          <p:cNvPicPr preferRelativeResize="0"/>
          <p:nvPr/>
        </p:nvPicPr>
        <p:blipFill>
          <a:blip r:embed="rId5">
            <a:alphaModFix/>
          </a:blip>
          <a:stretch>
            <a:fillRect/>
          </a:stretch>
        </p:blipFill>
        <p:spPr>
          <a:xfrm>
            <a:off x="2869288" y="2336300"/>
            <a:ext cx="2238375" cy="1352550"/>
          </a:xfrm>
          <a:prstGeom prst="rect">
            <a:avLst/>
          </a:prstGeom>
          <a:noFill/>
          <a:ln>
            <a:noFill/>
          </a:ln>
        </p:spPr>
      </p:pic>
      <p:pic>
        <p:nvPicPr>
          <p:cNvPr id="131" name="Google Shape;131;p21"/>
          <p:cNvPicPr preferRelativeResize="0"/>
          <p:nvPr/>
        </p:nvPicPr>
        <p:blipFill>
          <a:blip r:embed="rId6">
            <a:alphaModFix/>
          </a:blip>
          <a:stretch>
            <a:fillRect/>
          </a:stretch>
        </p:blipFill>
        <p:spPr>
          <a:xfrm>
            <a:off x="7939898" y="192902"/>
            <a:ext cx="932750" cy="632101"/>
          </a:xfrm>
          <a:prstGeom prst="rect">
            <a:avLst/>
          </a:prstGeom>
          <a:noFill/>
          <a:ln>
            <a:noFill/>
          </a:ln>
        </p:spPr>
      </p:pic>
      <p:pic>
        <p:nvPicPr>
          <p:cNvPr id="132" name="Google Shape;132;p21"/>
          <p:cNvPicPr preferRelativeResize="0"/>
          <p:nvPr/>
        </p:nvPicPr>
        <p:blipFill>
          <a:blip r:embed="rId7">
            <a:alphaModFix/>
          </a:blip>
          <a:stretch>
            <a:fillRect/>
          </a:stretch>
        </p:blipFill>
        <p:spPr>
          <a:xfrm>
            <a:off x="6332375" y="222600"/>
            <a:ext cx="1385610" cy="57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